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60" r:id="rId6"/>
    <p:sldId id="267" r:id="rId7"/>
    <p:sldId id="261" r:id="rId8"/>
    <p:sldId id="265" r:id="rId9"/>
    <p:sldId id="264" r:id="rId10"/>
    <p:sldId id="263" r:id="rId11"/>
    <p:sldId id="266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Kamaliddin" initials="CK" lastIdx="1" clrIdx="0">
    <p:extLst>
      <p:ext uri="{19B8F6BF-5375-455C-9EA6-DF929625EA0E}">
        <p15:presenceInfo xmlns:p15="http://schemas.microsoft.com/office/powerpoint/2012/main" userId="Claire Kamalid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E"/>
    <a:srgbClr val="FFFFCC"/>
    <a:srgbClr val="203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1"/>
  </p:normalViewPr>
  <p:slideViewPr>
    <p:cSldViewPr snapToGrid="0" snapToObjects="1">
      <p:cViewPr>
        <p:scale>
          <a:sx n="66" d="100"/>
          <a:sy n="66" d="100"/>
        </p:scale>
        <p:origin x="139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0C92-C909-A34D-AD17-7E13ED75A50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7994-1A70-F34E-B453-0FC3A111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8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7994-1A70-F34E-B453-0FC3A1119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tel:403.220.5868" TargetMode="External"/><Relationship Id="rId4" Type="http://schemas.openxmlformats.org/officeDocument/2006/relationships/hyperlink" Target="mailto:cljeffs@ucalgary.c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hist.ucalgary.ca/atimm" TargetMode="External"/><Relationship Id="rId4" Type="http://schemas.openxmlformats.org/officeDocument/2006/relationships/hyperlink" Target="mailto:atimm@ucalgary.c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+1%20(403)%20210-7167" TargetMode="External"/><Relationship Id="rId5" Type="http://schemas.openxmlformats.org/officeDocument/2006/relationships/hyperlink" Target="mailto:anirban.chakraborty@ucalgary.ca" TargetMode="External"/><Relationship Id="rId4" Type="http://schemas.openxmlformats.org/officeDocument/2006/relationships/hyperlink" Target="https://www.ucalgary.ca/labs/eb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tel:(403)220-830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(403)220-4095" TargetMode="External"/><Relationship Id="rId5" Type="http://schemas.openxmlformats.org/officeDocument/2006/relationships/hyperlink" Target="mailto:rdevinne@ucalgary.ca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tel:403.220.6295" TargetMode="External"/><Relationship Id="rId4" Type="http://schemas.openxmlformats.org/officeDocument/2006/relationships/hyperlink" Target="mailto:guillaume.lhermie@ucalgary.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tel:403-210-8834" TargetMode="External"/><Relationship Id="rId4" Type="http://schemas.openxmlformats.org/officeDocument/2006/relationships/hyperlink" Target="mailto:julie.menard@ucalgary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1102691" y="3298756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291313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39" y="693693"/>
            <a:ext cx="2573479" cy="13832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9E566E-66B7-3B48-84A9-C4E0B4061872}"/>
              </a:ext>
            </a:extLst>
          </p:cNvPr>
          <p:cNvSpPr txBox="1"/>
          <p:nvPr/>
        </p:nvSpPr>
        <p:spPr>
          <a:xfrm>
            <a:off x="189081" y="444536"/>
            <a:ext cx="833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0307D"/>
                </a:solidFill>
                <a:latin typeface="Helvetica" pitchFamily="2" charset="0"/>
              </a:rPr>
              <a:t>Academic Job Interviews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750DB-C25E-1949-9630-ADE42457CD40}"/>
              </a:ext>
            </a:extLst>
          </p:cNvPr>
          <p:cNvSpPr txBox="1"/>
          <p:nvPr/>
        </p:nvSpPr>
        <p:spPr>
          <a:xfrm>
            <a:off x="770401" y="1178783"/>
            <a:ext cx="5870779" cy="230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CA" sz="1600" b="1" i="1" dirty="0">
                <a:solidFill>
                  <a:srgbClr val="20307D"/>
                </a:solidFill>
                <a:latin typeface="Helvetica" pitchFamily="2" charset="0"/>
              </a:rPr>
              <a:t>Get prepared for your career next step !</a:t>
            </a:r>
          </a:p>
          <a:p>
            <a:pPr algn="ctr">
              <a:lnSpc>
                <a:spcPct val="120000"/>
              </a:lnSpc>
            </a:pPr>
            <a:r>
              <a:rPr lang="en-CA" sz="1600" i="1" dirty="0">
                <a:solidFill>
                  <a:srgbClr val="20307D"/>
                </a:solidFill>
                <a:latin typeface="Helvetica" pitchFamily="2" charset="0"/>
              </a:rPr>
              <a:t>How to find Academic positions?</a:t>
            </a:r>
          </a:p>
          <a:p>
            <a:pPr algn="ctr">
              <a:lnSpc>
                <a:spcPct val="120000"/>
              </a:lnSpc>
            </a:pPr>
            <a:r>
              <a:rPr lang="en-CA" sz="1600" i="1" dirty="0">
                <a:solidFill>
                  <a:srgbClr val="20307D"/>
                </a:solidFill>
                <a:latin typeface="Helvetica" pitchFamily="2" charset="0"/>
              </a:rPr>
              <a:t>When am I ready to apply?</a:t>
            </a:r>
          </a:p>
          <a:p>
            <a:pPr algn="ctr">
              <a:lnSpc>
                <a:spcPct val="120000"/>
              </a:lnSpc>
            </a:pPr>
            <a:r>
              <a:rPr lang="en-CA" sz="1600" i="1" dirty="0">
                <a:solidFill>
                  <a:srgbClr val="20307D"/>
                </a:solidFill>
                <a:latin typeface="Helvetica" pitchFamily="2" charset="0"/>
              </a:rPr>
              <a:t>What makes a good application package?</a:t>
            </a:r>
          </a:p>
          <a:p>
            <a:pPr algn="ctr">
              <a:lnSpc>
                <a:spcPct val="120000"/>
              </a:lnSpc>
            </a:pPr>
            <a:r>
              <a:rPr lang="en-CA" sz="1600" i="1" dirty="0">
                <a:solidFill>
                  <a:srgbClr val="20307D"/>
                </a:solidFill>
                <a:latin typeface="Helvetica" pitchFamily="2" charset="0"/>
              </a:rPr>
              <a:t>What is the application process? What should I expect?</a:t>
            </a:r>
          </a:p>
          <a:p>
            <a:pPr algn="ctr">
              <a:lnSpc>
                <a:spcPct val="120000"/>
              </a:lnSpc>
            </a:pPr>
            <a:endParaRPr lang="en-CA" i="1" dirty="0">
              <a:solidFill>
                <a:srgbClr val="20307D"/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Join us May 28</a:t>
            </a:r>
            <a:r>
              <a:rPr lang="en-CA" sz="2400" b="1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 2-3 PM on zoom</a:t>
            </a: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0D6FC9B5-089A-4E2F-9C52-76C0CF1C4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9400" y="3467837"/>
            <a:ext cx="1449346" cy="1449346"/>
          </a:xfrm>
          <a:prstGeom prst="rect">
            <a:avLst/>
          </a:prstGeom>
        </p:spPr>
      </p:pic>
      <p:pic>
        <p:nvPicPr>
          <p:cNvPr id="11" name="Graphic 10" descr="Graduation cap">
            <a:extLst>
              <a:ext uri="{FF2B5EF4-FFF2-40B4-BE49-F238E27FC236}">
                <a16:creationId xmlns:a16="http://schemas.microsoft.com/office/drawing/2014/main" id="{18E6390D-0C21-4B2F-BA88-5B60B795E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0449" y="2150938"/>
            <a:ext cx="1359922" cy="13599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0027A6-3198-4B65-8DA3-3A69B08BB7C6}"/>
              </a:ext>
            </a:extLst>
          </p:cNvPr>
          <p:cNvSpPr txBox="1"/>
          <p:nvPr/>
        </p:nvSpPr>
        <p:spPr>
          <a:xfrm>
            <a:off x="484090" y="3553548"/>
            <a:ext cx="1049768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Guests:</a:t>
            </a:r>
          </a:p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Rebekah Devinney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– Cumming School of Medicine</a:t>
            </a:r>
          </a:p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Julie Menard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– Faculty of Veterinary Medicine</a:t>
            </a:r>
          </a:p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Guillaume Lhermie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-  The Simpson Centre for Agricultural and Food Innovation and Public Education, The School of Public Policy</a:t>
            </a:r>
          </a:p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Cheryl Jeffs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– Taylor Institute for Teaching and Learning</a:t>
            </a:r>
          </a:p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. </a:t>
            </a: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Annette Timm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– Department of History, Faculty of Arts</a:t>
            </a:r>
          </a:p>
          <a:p>
            <a:pPr lvl="0">
              <a:lnSpc>
                <a:spcPct val="150000"/>
              </a:lnSpc>
            </a:pP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Anirban Chakraborty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– Geomicrobiology Group, Department of Biological Sciences</a:t>
            </a:r>
          </a:p>
          <a:p>
            <a:r>
              <a:rPr lang="en-CA" dirty="0"/>
              <a:t> </a:t>
            </a:r>
          </a:p>
        </p:txBody>
      </p:sp>
      <p:pic>
        <p:nvPicPr>
          <p:cNvPr id="15" name="Graphic 14" descr="Briefcase">
            <a:extLst>
              <a:ext uri="{FF2B5EF4-FFF2-40B4-BE49-F238E27FC236}">
                <a16:creationId xmlns:a16="http://schemas.microsoft.com/office/drawing/2014/main" id="{133AD689-91FC-4B89-AC81-AB806FA84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7711" y="2119626"/>
            <a:ext cx="1359922" cy="1359922"/>
          </a:xfrm>
          <a:prstGeom prst="rect">
            <a:avLst/>
          </a:prstGeom>
        </p:spPr>
      </p:pic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71E6A342-21AE-463B-8278-0214B2DDB5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0432" y="3483260"/>
            <a:ext cx="1517749" cy="15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698607" y="2601815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AE280-86C7-40B3-ADDB-D4051FA55B93}"/>
              </a:ext>
            </a:extLst>
          </p:cNvPr>
          <p:cNvSpPr/>
          <p:nvPr/>
        </p:nvSpPr>
        <p:spPr>
          <a:xfrm>
            <a:off x="3505891" y="865871"/>
            <a:ext cx="67976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hnschrift SemiLight Condensed" panose="020B0502040204020203" pitchFamily="34" charset="0"/>
              </a:rPr>
              <a:t>Dr. Cheryl Jeffs, EdD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Educational Development Consultant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Academic &amp; Research Team 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Taylor Institute for Teaching and Learning</a:t>
            </a:r>
          </a:p>
          <a:p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Email</a:t>
            </a:r>
          </a:p>
          <a:p>
            <a:r>
              <a:rPr lang="en-US" sz="2800" dirty="0">
                <a:latin typeface="Bahnschrift SemiLight Condensed" panose="020B0502040204020203" pitchFamily="34" charset="0"/>
                <a:hlinkClick r:id="rId4"/>
              </a:rPr>
              <a:t>cljeffs@ucalgary.ca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Phone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Office: </a:t>
            </a:r>
            <a:r>
              <a:rPr lang="en-US" sz="2800" dirty="0">
                <a:latin typeface="Bahnschrift SemiLight Condensed" panose="020B0502040204020203" pitchFamily="34" charset="0"/>
                <a:hlinkClick r:id="rId5"/>
              </a:rPr>
              <a:t>403.220.5868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21CAC-3CE5-438D-9D18-9C4E51C0ED46}"/>
              </a:ext>
            </a:extLst>
          </p:cNvPr>
          <p:cNvSpPr/>
          <p:nvPr/>
        </p:nvSpPr>
        <p:spPr>
          <a:xfrm>
            <a:off x="974970" y="5087739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Cheryl Jeffs</a:t>
            </a:r>
            <a:endParaRPr lang="en-CA" dirty="0"/>
          </a:p>
        </p:txBody>
      </p:sp>
      <p:pic>
        <p:nvPicPr>
          <p:cNvPr id="12" name="Picture 11" descr="A picture containing person, person, window, older&#10;&#10;Description automatically generated">
            <a:extLst>
              <a:ext uri="{FF2B5EF4-FFF2-40B4-BE49-F238E27FC236}">
                <a16:creationId xmlns:a16="http://schemas.microsoft.com/office/drawing/2014/main" id="{348EF427-D97B-4A8C-92B9-A36A790E1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95" y="2810633"/>
            <a:ext cx="1832793" cy="2277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A15F6-897B-4AB5-9176-918C52CC935C}"/>
              </a:ext>
            </a:extLst>
          </p:cNvPr>
          <p:cNvSpPr txBox="1"/>
          <p:nvPr/>
        </p:nvSpPr>
        <p:spPr>
          <a:xfrm rot="20826311">
            <a:off x="5273995" y="4402308"/>
            <a:ext cx="6725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During the pandemics, Dr. Jeffs </a:t>
            </a:r>
            <a:r>
              <a:rPr lang="en-US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consulted with over 100 individuals developing their dossier, facilitated 10 dossier courses with over 200 participants, and published an open-access online developing your teaching dossier module. </a:t>
            </a:r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0614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698607" y="2601815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AE280-86C7-40B3-ADDB-D4051FA55B93}"/>
              </a:ext>
            </a:extLst>
          </p:cNvPr>
          <p:cNvSpPr/>
          <p:nvPr/>
        </p:nvSpPr>
        <p:spPr>
          <a:xfrm>
            <a:off x="3505891" y="865871"/>
            <a:ext cx="67976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hnschrift SemiLight Condensed" panose="020B0502040204020203" pitchFamily="34" charset="0"/>
              </a:rPr>
              <a:t>Dr. Annette Timm, PhD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Department of History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Faculty of Arts</a:t>
            </a:r>
          </a:p>
          <a:p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E-mail: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>
                <a:latin typeface="Bahnschrift SemiLight Condensed" panose="020B0502040204020203" pitchFamily="34" charset="0"/>
                <a:hlinkClick r:id="rId4"/>
              </a:rPr>
              <a:t>atimm@ucalgary.ca</a:t>
            </a:r>
            <a:br>
              <a:rPr lang="en-US" sz="2800" dirty="0">
                <a:latin typeface="Bahnschrift SemiLight Condensed" panose="020B0502040204020203" pitchFamily="34" charset="0"/>
              </a:rPr>
            </a:br>
            <a:r>
              <a:rPr lang="en-US" sz="2800" b="1" dirty="0">
                <a:latin typeface="Bahnschrift SemiLight Condensed" panose="020B0502040204020203" pitchFamily="34" charset="0"/>
              </a:rPr>
              <a:t>Office:</a:t>
            </a:r>
            <a:r>
              <a:rPr lang="en-US" sz="2800" dirty="0">
                <a:latin typeface="Bahnschrift SemiLight Condensed" panose="020B0502040204020203" pitchFamily="34" charset="0"/>
              </a:rPr>
              <a:t> Social Sciences Building 630</a:t>
            </a:r>
            <a:br>
              <a:rPr lang="en-US" sz="2800" dirty="0">
                <a:latin typeface="Bahnschrift SemiLight Condensed" panose="020B0502040204020203" pitchFamily="34" charset="0"/>
              </a:rPr>
            </a:br>
            <a:r>
              <a:rPr lang="en-US" sz="2800" b="1" dirty="0">
                <a:latin typeface="Bahnschrift SemiLight Condensed" panose="020B0502040204020203" pitchFamily="34" charset="0"/>
              </a:rPr>
              <a:t>Tel.:</a:t>
            </a:r>
            <a:r>
              <a:rPr lang="en-US" sz="2800" dirty="0">
                <a:latin typeface="Bahnschrift SemiLight Condensed" panose="020B0502040204020203" pitchFamily="34" charset="0"/>
              </a:rPr>
              <a:t> 403.220.6411</a:t>
            </a:r>
            <a:br>
              <a:rPr lang="en-US" sz="2800" dirty="0">
                <a:latin typeface="Bahnschrift SemiLight Condensed" panose="020B0502040204020203" pitchFamily="34" charset="0"/>
              </a:rPr>
            </a:br>
            <a:r>
              <a:rPr lang="en-US" sz="2800" b="1" dirty="0">
                <a:latin typeface="Bahnschrift SemiLight Condensed" panose="020B0502040204020203" pitchFamily="34" charset="0"/>
              </a:rPr>
              <a:t>Fax.:</a:t>
            </a:r>
            <a:r>
              <a:rPr lang="en-US" sz="2800" dirty="0">
                <a:latin typeface="Bahnschrift SemiLight Condensed" panose="020B0502040204020203" pitchFamily="34" charset="0"/>
              </a:rPr>
              <a:t> 403.289.8566</a:t>
            </a:r>
            <a:br>
              <a:rPr lang="en-US" sz="2800" dirty="0">
                <a:latin typeface="Bahnschrift SemiLight Condensed" panose="020B0502040204020203" pitchFamily="34" charset="0"/>
              </a:rPr>
            </a:br>
            <a:r>
              <a:rPr lang="en-US" sz="2800" b="1" dirty="0">
                <a:latin typeface="Bahnschrift SemiLight Condensed" panose="020B0502040204020203" pitchFamily="34" charset="0"/>
              </a:rPr>
              <a:t>website: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  <a:r>
              <a:rPr lang="en-US" sz="2800" dirty="0">
                <a:latin typeface="Bahnschrift SemiLight Condensed" panose="020B0502040204020203" pitchFamily="34" charset="0"/>
                <a:hlinkClick r:id="rId5" tooltip="www.hist.ucalgary.ca/atimm"/>
              </a:rPr>
              <a:t>hist.ucalgary.ca/</a:t>
            </a:r>
            <a:r>
              <a:rPr lang="en-US" sz="2800" dirty="0" err="1">
                <a:latin typeface="Bahnschrift SemiLight Condensed" panose="020B0502040204020203" pitchFamily="34" charset="0"/>
                <a:hlinkClick r:id="rId5" tooltip="www.hist.ucalgary.ca/atimm"/>
              </a:rPr>
              <a:t>atimm</a:t>
            </a:r>
            <a:endParaRPr lang="en-US" sz="2800" dirty="0">
              <a:latin typeface="Bahnschrift SemiLight Condensed" panose="020B0502040204020203" pitchFamily="34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A15F6-897B-4AB5-9176-918C52CC935C}"/>
              </a:ext>
            </a:extLst>
          </p:cNvPr>
          <p:cNvSpPr txBox="1"/>
          <p:nvPr/>
        </p:nvSpPr>
        <p:spPr>
          <a:xfrm rot="20826311">
            <a:off x="5253032" y="4537375"/>
            <a:ext cx="697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Dr. Timm has sat on five hiring committees and has reviewed approx. 300 job application files. </a:t>
            </a:r>
          </a:p>
          <a:p>
            <a:r>
              <a:rPr lang="en-US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Editor: Journal of the History of Sexuality</a:t>
            </a:r>
          </a:p>
        </p:txBody>
      </p:sp>
      <p:pic>
        <p:nvPicPr>
          <p:cNvPr id="14" name="Picture 2" descr="Annette Timm | Department of History | University of Calgary">
            <a:extLst>
              <a:ext uri="{FF2B5EF4-FFF2-40B4-BE49-F238E27FC236}">
                <a16:creationId xmlns:a16="http://schemas.microsoft.com/office/drawing/2014/main" id="{1046B05E-EAD5-4A6C-9ED8-9029F244A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 bwMode="auto">
          <a:xfrm>
            <a:off x="862328" y="2702654"/>
            <a:ext cx="1741501" cy="23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9A4616-2989-4077-BADF-16C09E9F9D7F}"/>
              </a:ext>
            </a:extLst>
          </p:cNvPr>
          <p:cNvSpPr/>
          <p:nvPr/>
        </p:nvSpPr>
        <p:spPr>
          <a:xfrm>
            <a:off x="959043" y="5087739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. </a:t>
            </a: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Annette Timm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21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3478753" y="486627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54A97-905E-43FD-BF85-C1CD862C6A91}"/>
              </a:ext>
            </a:extLst>
          </p:cNvPr>
          <p:cNvSpPr/>
          <p:nvPr/>
        </p:nvSpPr>
        <p:spPr>
          <a:xfrm>
            <a:off x="6515993" y="50896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2300C-791D-4909-B52D-3156A3083FA6}"/>
              </a:ext>
            </a:extLst>
          </p:cNvPr>
          <p:cNvSpPr/>
          <p:nvPr/>
        </p:nvSpPr>
        <p:spPr>
          <a:xfrm>
            <a:off x="9337702" y="508966"/>
            <a:ext cx="2068945" cy="28908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FEE5-DD99-49E8-912B-827259689B14}"/>
              </a:ext>
            </a:extLst>
          </p:cNvPr>
          <p:cNvSpPr/>
          <p:nvPr/>
        </p:nvSpPr>
        <p:spPr>
          <a:xfrm>
            <a:off x="3632439" y="2999570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Rebekah Devinney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7F04C-809E-4D04-B52F-02DE69F8F9D2}"/>
              </a:ext>
            </a:extLst>
          </p:cNvPr>
          <p:cNvSpPr/>
          <p:nvPr/>
        </p:nvSpPr>
        <p:spPr>
          <a:xfrm>
            <a:off x="3478751" y="354623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A92E3D-C9CB-4B9E-9E02-22D239267F52}"/>
              </a:ext>
            </a:extLst>
          </p:cNvPr>
          <p:cNvSpPr/>
          <p:nvPr/>
        </p:nvSpPr>
        <p:spPr>
          <a:xfrm>
            <a:off x="6520609" y="354623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DEC47-879B-4270-96CF-B482441D844A}"/>
              </a:ext>
            </a:extLst>
          </p:cNvPr>
          <p:cNvSpPr/>
          <p:nvPr/>
        </p:nvSpPr>
        <p:spPr>
          <a:xfrm>
            <a:off x="9336176" y="354623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0F0A1-14CB-4AAF-AE69-3FB4FB36F029}"/>
              </a:ext>
            </a:extLst>
          </p:cNvPr>
          <p:cNvSpPr/>
          <p:nvPr/>
        </p:nvSpPr>
        <p:spPr>
          <a:xfrm>
            <a:off x="6813725" y="305598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Julie Menard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3B9DA-4C99-4D10-8BCA-20ECAF553EB6}"/>
              </a:ext>
            </a:extLst>
          </p:cNvPr>
          <p:cNvSpPr/>
          <p:nvPr/>
        </p:nvSpPr>
        <p:spPr>
          <a:xfrm>
            <a:off x="9405479" y="3082420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Guillaume Lhermie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FE2AE-4EEC-421A-B23D-20428D1E0B65}"/>
              </a:ext>
            </a:extLst>
          </p:cNvPr>
          <p:cNvSpPr/>
          <p:nvPr/>
        </p:nvSpPr>
        <p:spPr>
          <a:xfrm>
            <a:off x="3743433" y="6051034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Cheryl Jeffs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E169B-77DD-4636-979E-F0FB9CAA841A}"/>
              </a:ext>
            </a:extLst>
          </p:cNvPr>
          <p:cNvSpPr/>
          <p:nvPr/>
        </p:nvSpPr>
        <p:spPr>
          <a:xfrm>
            <a:off x="6777657" y="6066168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. </a:t>
            </a: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Annette Timm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283BB8-927A-441F-8C8D-A13746D99C6A}"/>
              </a:ext>
            </a:extLst>
          </p:cNvPr>
          <p:cNvSpPr/>
          <p:nvPr/>
        </p:nvSpPr>
        <p:spPr>
          <a:xfrm>
            <a:off x="9337702" y="606251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Anirban Chakraborty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510-B1A2-4634-B92B-F7A1FFD1BF51}"/>
              </a:ext>
            </a:extLst>
          </p:cNvPr>
          <p:cNvSpPr txBox="1"/>
          <p:nvPr/>
        </p:nvSpPr>
        <p:spPr>
          <a:xfrm>
            <a:off x="421806" y="2363488"/>
            <a:ext cx="292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307D"/>
                </a:solidFill>
                <a:latin typeface="Helvetica" pitchFamily="2" charset="0"/>
              </a:rPr>
              <a:t>Academic Job Interviews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3D2E6-9C74-4EF5-9CE0-4A9416487231}"/>
              </a:ext>
            </a:extLst>
          </p:cNvPr>
          <p:cNvSpPr txBox="1"/>
          <p:nvPr/>
        </p:nvSpPr>
        <p:spPr>
          <a:xfrm>
            <a:off x="338520" y="4327431"/>
            <a:ext cx="292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0307D"/>
                </a:solidFill>
                <a:latin typeface="Helvetica" pitchFamily="2" charset="0"/>
              </a:rPr>
              <a:t>May 28</a:t>
            </a:r>
            <a:r>
              <a:rPr lang="en-US" sz="2000" b="1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b="1" dirty="0">
                <a:solidFill>
                  <a:srgbClr val="20307D"/>
                </a:solidFill>
                <a:latin typeface="Helvetica" pitchFamily="2" charset="0"/>
              </a:rPr>
              <a:t>, 2021</a:t>
            </a:r>
          </a:p>
          <a:p>
            <a:pPr algn="ctr"/>
            <a:r>
              <a:rPr lang="en-US" sz="2000" b="1" dirty="0">
                <a:solidFill>
                  <a:srgbClr val="20307D"/>
                </a:solidFill>
                <a:latin typeface="Helvetica" pitchFamily="2" charset="0"/>
              </a:rPr>
              <a:t>2 PM – 3 PM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3D1265-5F90-45E4-A72F-715AD95D8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94" y="684175"/>
            <a:ext cx="1833057" cy="2277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1ECA81-82DE-4E57-A480-EB663A060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650" y="663337"/>
            <a:ext cx="1913166" cy="2306427"/>
          </a:xfrm>
          <a:prstGeom prst="rect">
            <a:avLst/>
          </a:prstGeom>
        </p:spPr>
      </p:pic>
      <p:pic>
        <p:nvPicPr>
          <p:cNvPr id="29" name="Picture 28" descr="A picture containing person, person, window, older&#10;&#10;Description automatically generated">
            <a:extLst>
              <a:ext uri="{FF2B5EF4-FFF2-40B4-BE49-F238E27FC236}">
                <a16:creationId xmlns:a16="http://schemas.microsoft.com/office/drawing/2014/main" id="{9F55A2A2-2036-4D3F-B89F-25971BA3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958" y="3773928"/>
            <a:ext cx="1832793" cy="2277106"/>
          </a:xfrm>
          <a:prstGeom prst="rect">
            <a:avLst/>
          </a:prstGeom>
        </p:spPr>
      </p:pic>
      <p:pic>
        <p:nvPicPr>
          <p:cNvPr id="1026" name="Picture 2" descr="Annette Timm | Department of History | University of Calgary">
            <a:extLst>
              <a:ext uri="{FF2B5EF4-FFF2-40B4-BE49-F238E27FC236}">
                <a16:creationId xmlns:a16="http://schemas.microsoft.com/office/drawing/2014/main" id="{E2429040-6E6E-47C0-A6E3-F12D70980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 bwMode="auto">
          <a:xfrm>
            <a:off x="6679714" y="3712596"/>
            <a:ext cx="1741501" cy="23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3C5CDC-F8FC-473B-934E-019964C43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840" y="3707596"/>
            <a:ext cx="1893614" cy="2352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61F207-F577-4640-B018-9C5261F1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62" r="13882"/>
          <a:stretch/>
        </p:blipFill>
        <p:spPr>
          <a:xfrm>
            <a:off x="6658417" y="702716"/>
            <a:ext cx="1743458" cy="23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1102691" y="3298756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291313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39" y="693693"/>
            <a:ext cx="2573479" cy="13832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9E566E-66B7-3B48-84A9-C4E0B4061872}"/>
              </a:ext>
            </a:extLst>
          </p:cNvPr>
          <p:cNvSpPr txBox="1"/>
          <p:nvPr/>
        </p:nvSpPr>
        <p:spPr>
          <a:xfrm>
            <a:off x="189081" y="444536"/>
            <a:ext cx="833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20307D"/>
                </a:solidFill>
                <a:latin typeface="Helvetica" pitchFamily="2" charset="0"/>
              </a:rPr>
              <a:t>Wooclap</a:t>
            </a:r>
            <a:endParaRPr lang="en-US" sz="4400" b="1" dirty="0">
              <a:solidFill>
                <a:srgbClr val="20307D"/>
              </a:solidFill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3834DD-55B8-4E56-B184-0CF10F4922D8}"/>
              </a:ext>
            </a:extLst>
          </p:cNvPr>
          <p:cNvSpPr/>
          <p:nvPr/>
        </p:nvSpPr>
        <p:spPr>
          <a:xfrm>
            <a:off x="653209" y="949414"/>
            <a:ext cx="44668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400" dirty="0"/>
              <a:t>www.wooclap.com/EGNSCE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EDCE0-259D-43A6-AD50-8B12D53DB2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86" t="15455" r="13712" b="30192"/>
          <a:stretch/>
        </p:blipFill>
        <p:spPr>
          <a:xfrm>
            <a:off x="653209" y="1718855"/>
            <a:ext cx="2731268" cy="186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CBD59-2201-47BD-97D6-6B934751E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24" t="14200" r="15000" b="33905"/>
          <a:stretch/>
        </p:blipFill>
        <p:spPr>
          <a:xfrm>
            <a:off x="3509966" y="1732588"/>
            <a:ext cx="2447636" cy="1779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07331-0B4B-43B1-BC27-C50C46CDA4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43" t="14200" r="14281" b="33905"/>
          <a:stretch/>
        </p:blipFill>
        <p:spPr>
          <a:xfrm>
            <a:off x="6134890" y="1720405"/>
            <a:ext cx="2447637" cy="1779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28BB2-E805-4629-B24A-CA7CC2EEBB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318" t="14377" r="10581" b="37138"/>
          <a:stretch/>
        </p:blipFill>
        <p:spPr>
          <a:xfrm>
            <a:off x="2018843" y="3496475"/>
            <a:ext cx="7925885" cy="30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3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1102691" y="3298756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291313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39" y="693693"/>
            <a:ext cx="2573479" cy="13832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9E566E-66B7-3B48-84A9-C4E0B4061872}"/>
              </a:ext>
            </a:extLst>
          </p:cNvPr>
          <p:cNvSpPr txBox="1"/>
          <p:nvPr/>
        </p:nvSpPr>
        <p:spPr>
          <a:xfrm>
            <a:off x="1102691" y="2934041"/>
            <a:ext cx="833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0307D"/>
                </a:solidFill>
                <a:latin typeface="Helvetica" pitchFamily="2" charset="0"/>
              </a:rPr>
              <a:t>Academic Job Interviews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576D5-29EC-4C53-8E27-7D16D10F9425}"/>
              </a:ext>
            </a:extLst>
          </p:cNvPr>
          <p:cNvSpPr/>
          <p:nvPr/>
        </p:nvSpPr>
        <p:spPr>
          <a:xfrm>
            <a:off x="4167955" y="3994795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20307D"/>
                </a:solidFill>
                <a:latin typeface="Helvetica" pitchFamily="2" charset="0"/>
              </a:rPr>
              <a:t>May 28</a:t>
            </a:r>
            <a:r>
              <a:rPr lang="en-CA" b="1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CA" b="1" dirty="0">
                <a:solidFill>
                  <a:srgbClr val="20307D"/>
                </a:solidFill>
                <a:latin typeface="Helvetica" pitchFamily="2" charset="0"/>
              </a:rPr>
              <a:t> 2-3 PM on zoom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67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1102691" y="3298756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291313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39" y="693693"/>
            <a:ext cx="2573479" cy="13832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9E566E-66B7-3B48-84A9-C4E0B4061872}"/>
              </a:ext>
            </a:extLst>
          </p:cNvPr>
          <p:cNvSpPr txBox="1"/>
          <p:nvPr/>
        </p:nvSpPr>
        <p:spPr>
          <a:xfrm>
            <a:off x="102183" y="689217"/>
            <a:ext cx="833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307D"/>
                </a:solidFill>
                <a:latin typeface="Helvetica" pitchFamily="2" charset="0"/>
              </a:rPr>
              <a:t>Land acknowledgment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73BC3-EA82-4A3F-B57D-331654DC8DB7}"/>
              </a:ext>
            </a:extLst>
          </p:cNvPr>
          <p:cNvSpPr txBox="1"/>
          <p:nvPr/>
        </p:nvSpPr>
        <p:spPr>
          <a:xfrm>
            <a:off x="671332" y="2414016"/>
            <a:ext cx="10579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PDAC would like to take this opportunity to acknowledge the traditional territories of people of the Treaty 7 region in Southern Alberta,</a:t>
            </a:r>
          </a:p>
          <a:p>
            <a:endParaRPr lang="en-CA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r>
              <a:rPr lang="en-CA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The City of Calgary is also home to Métis Nation of Alberta, Region III.</a:t>
            </a:r>
          </a:p>
        </p:txBody>
      </p:sp>
    </p:spTree>
    <p:extLst>
      <p:ext uri="{BB962C8B-B14F-4D97-AF65-F5344CB8AC3E}">
        <p14:creationId xmlns:p14="http://schemas.microsoft.com/office/powerpoint/2010/main" val="212607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3478753" y="486627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54A97-905E-43FD-BF85-C1CD862C6A91}"/>
              </a:ext>
            </a:extLst>
          </p:cNvPr>
          <p:cNvSpPr/>
          <p:nvPr/>
        </p:nvSpPr>
        <p:spPr>
          <a:xfrm>
            <a:off x="6515993" y="50896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2300C-791D-4909-B52D-3156A3083FA6}"/>
              </a:ext>
            </a:extLst>
          </p:cNvPr>
          <p:cNvSpPr/>
          <p:nvPr/>
        </p:nvSpPr>
        <p:spPr>
          <a:xfrm>
            <a:off x="9337702" y="508966"/>
            <a:ext cx="2068945" cy="28908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FEE5-DD99-49E8-912B-827259689B14}"/>
              </a:ext>
            </a:extLst>
          </p:cNvPr>
          <p:cNvSpPr/>
          <p:nvPr/>
        </p:nvSpPr>
        <p:spPr>
          <a:xfrm>
            <a:off x="3632439" y="2999570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Rebekah Devinney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7F04C-809E-4D04-B52F-02DE69F8F9D2}"/>
              </a:ext>
            </a:extLst>
          </p:cNvPr>
          <p:cNvSpPr/>
          <p:nvPr/>
        </p:nvSpPr>
        <p:spPr>
          <a:xfrm>
            <a:off x="3478751" y="354623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A92E3D-C9CB-4B9E-9E02-22D239267F52}"/>
              </a:ext>
            </a:extLst>
          </p:cNvPr>
          <p:cNvSpPr/>
          <p:nvPr/>
        </p:nvSpPr>
        <p:spPr>
          <a:xfrm>
            <a:off x="6520609" y="354623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DEC47-879B-4270-96CF-B482441D844A}"/>
              </a:ext>
            </a:extLst>
          </p:cNvPr>
          <p:cNvSpPr/>
          <p:nvPr/>
        </p:nvSpPr>
        <p:spPr>
          <a:xfrm>
            <a:off x="9336176" y="3546236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0F0A1-14CB-4AAF-AE69-3FB4FB36F029}"/>
              </a:ext>
            </a:extLst>
          </p:cNvPr>
          <p:cNvSpPr/>
          <p:nvPr/>
        </p:nvSpPr>
        <p:spPr>
          <a:xfrm>
            <a:off x="6813725" y="305598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Julie Menard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3B9DA-4C99-4D10-8BCA-20ECAF553EB6}"/>
              </a:ext>
            </a:extLst>
          </p:cNvPr>
          <p:cNvSpPr/>
          <p:nvPr/>
        </p:nvSpPr>
        <p:spPr>
          <a:xfrm>
            <a:off x="9405479" y="3082420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Guillaume Lhermie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FE2AE-4EEC-421A-B23D-20428D1E0B65}"/>
              </a:ext>
            </a:extLst>
          </p:cNvPr>
          <p:cNvSpPr/>
          <p:nvPr/>
        </p:nvSpPr>
        <p:spPr>
          <a:xfrm>
            <a:off x="3743433" y="6051034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Cheryl Jeffs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E169B-77DD-4636-979E-F0FB9CAA841A}"/>
              </a:ext>
            </a:extLst>
          </p:cNvPr>
          <p:cNvSpPr/>
          <p:nvPr/>
        </p:nvSpPr>
        <p:spPr>
          <a:xfrm>
            <a:off x="6777657" y="6066168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. </a:t>
            </a:r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Annette Timm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283BB8-927A-441F-8C8D-A13746D99C6A}"/>
              </a:ext>
            </a:extLst>
          </p:cNvPr>
          <p:cNvSpPr/>
          <p:nvPr/>
        </p:nvSpPr>
        <p:spPr>
          <a:xfrm>
            <a:off x="9337702" y="606251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Anirban Chakraborty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510-B1A2-4634-B92B-F7A1FFD1BF51}"/>
              </a:ext>
            </a:extLst>
          </p:cNvPr>
          <p:cNvSpPr txBox="1"/>
          <p:nvPr/>
        </p:nvSpPr>
        <p:spPr>
          <a:xfrm>
            <a:off x="421806" y="2363488"/>
            <a:ext cx="292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307D"/>
                </a:solidFill>
                <a:latin typeface="Helvetica" pitchFamily="2" charset="0"/>
              </a:rPr>
              <a:t>Academic Job Interviews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3D2E6-9C74-4EF5-9CE0-4A9416487231}"/>
              </a:ext>
            </a:extLst>
          </p:cNvPr>
          <p:cNvSpPr txBox="1"/>
          <p:nvPr/>
        </p:nvSpPr>
        <p:spPr>
          <a:xfrm>
            <a:off x="338520" y="4327431"/>
            <a:ext cx="292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0307D"/>
                </a:solidFill>
                <a:latin typeface="Helvetica" pitchFamily="2" charset="0"/>
              </a:rPr>
              <a:t>May 28</a:t>
            </a:r>
            <a:r>
              <a:rPr lang="en-US" sz="2000" b="1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b="1" dirty="0">
                <a:solidFill>
                  <a:srgbClr val="20307D"/>
                </a:solidFill>
                <a:latin typeface="Helvetica" pitchFamily="2" charset="0"/>
              </a:rPr>
              <a:t>, 2021</a:t>
            </a:r>
          </a:p>
          <a:p>
            <a:pPr algn="ctr"/>
            <a:r>
              <a:rPr lang="en-US" sz="2000" b="1" dirty="0">
                <a:solidFill>
                  <a:srgbClr val="20307D"/>
                </a:solidFill>
                <a:latin typeface="Helvetica" pitchFamily="2" charset="0"/>
              </a:rPr>
              <a:t>2 PM – 3 PM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3D1265-5F90-45E4-A72F-715AD95D8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94" y="684175"/>
            <a:ext cx="1833057" cy="2277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1ECA81-82DE-4E57-A480-EB663A060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650" y="663337"/>
            <a:ext cx="1913166" cy="2306427"/>
          </a:xfrm>
          <a:prstGeom prst="rect">
            <a:avLst/>
          </a:prstGeom>
        </p:spPr>
      </p:pic>
      <p:pic>
        <p:nvPicPr>
          <p:cNvPr id="29" name="Picture 28" descr="A picture containing person, person, window, older&#10;&#10;Description automatically generated">
            <a:extLst>
              <a:ext uri="{FF2B5EF4-FFF2-40B4-BE49-F238E27FC236}">
                <a16:creationId xmlns:a16="http://schemas.microsoft.com/office/drawing/2014/main" id="{9F55A2A2-2036-4D3F-B89F-25971BA3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958" y="3773928"/>
            <a:ext cx="1832793" cy="2277106"/>
          </a:xfrm>
          <a:prstGeom prst="rect">
            <a:avLst/>
          </a:prstGeom>
        </p:spPr>
      </p:pic>
      <p:pic>
        <p:nvPicPr>
          <p:cNvPr id="1026" name="Picture 2" descr="Annette Timm | Department of History | University of Calgary">
            <a:extLst>
              <a:ext uri="{FF2B5EF4-FFF2-40B4-BE49-F238E27FC236}">
                <a16:creationId xmlns:a16="http://schemas.microsoft.com/office/drawing/2014/main" id="{E2429040-6E6E-47C0-A6E3-F12D70980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 bwMode="auto">
          <a:xfrm>
            <a:off x="6679714" y="3712596"/>
            <a:ext cx="1741501" cy="23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3C5CDC-F8FC-473B-934E-019964C43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840" y="3707596"/>
            <a:ext cx="1893614" cy="2352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61F207-F577-4640-B018-9C5261F162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62" r="13882"/>
          <a:stretch/>
        </p:blipFill>
        <p:spPr>
          <a:xfrm>
            <a:off x="6658417" y="702716"/>
            <a:ext cx="1743458" cy="23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1102691" y="3298756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291313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39" y="693693"/>
            <a:ext cx="2573479" cy="13832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9E566E-66B7-3B48-84A9-C4E0B4061872}"/>
              </a:ext>
            </a:extLst>
          </p:cNvPr>
          <p:cNvSpPr txBox="1"/>
          <p:nvPr/>
        </p:nvSpPr>
        <p:spPr>
          <a:xfrm>
            <a:off x="189081" y="444536"/>
            <a:ext cx="833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0307D"/>
                </a:solidFill>
                <a:latin typeface="Helvetica" pitchFamily="2" charset="0"/>
              </a:rPr>
              <a:t>Academic Job Interviews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750DB-C25E-1949-9630-ADE42457CD40}"/>
              </a:ext>
            </a:extLst>
          </p:cNvPr>
          <p:cNvSpPr txBox="1"/>
          <p:nvPr/>
        </p:nvSpPr>
        <p:spPr>
          <a:xfrm>
            <a:off x="770401" y="1178783"/>
            <a:ext cx="5870779" cy="82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CA" i="1" dirty="0">
              <a:solidFill>
                <a:srgbClr val="20307D"/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May 28</a:t>
            </a:r>
            <a:r>
              <a:rPr lang="en-CA" sz="2400" b="1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 2-3 PM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D7828-FAB6-4AAE-B627-4ACD57C70F91}"/>
              </a:ext>
            </a:extLst>
          </p:cNvPr>
          <p:cNvSpPr txBox="1"/>
          <p:nvPr/>
        </p:nvSpPr>
        <p:spPr>
          <a:xfrm>
            <a:off x="770401" y="2272285"/>
            <a:ext cx="7597744" cy="348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CA" i="1" dirty="0">
              <a:solidFill>
                <a:srgbClr val="20307D"/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Event timeline</a:t>
            </a:r>
          </a:p>
          <a:p>
            <a:pPr>
              <a:lnSpc>
                <a:spcPct val="120000"/>
              </a:lnSpc>
            </a:pPr>
            <a:endParaRPr lang="en-CA" sz="2400" b="1" dirty="0">
              <a:solidFill>
                <a:srgbClr val="20307D"/>
              </a:solidFill>
              <a:latin typeface="Helvetica" pitchFamily="2" charset="0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Guest introduction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CA" sz="2400" b="1" dirty="0">
              <a:solidFill>
                <a:srgbClr val="20307D"/>
              </a:solidFill>
              <a:latin typeface="Helvetica" pitchFamily="2" charset="0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Questions from the attendees =&gt; </a:t>
            </a:r>
            <a:r>
              <a:rPr lang="en-CA" sz="2400" b="1" dirty="0" err="1">
                <a:solidFill>
                  <a:srgbClr val="20307D"/>
                </a:solidFill>
                <a:latin typeface="Helvetica" pitchFamily="2" charset="0"/>
              </a:rPr>
              <a:t>wooclap</a:t>
            </a:r>
            <a:endParaRPr lang="en-CA" sz="2400" b="1" dirty="0">
              <a:solidFill>
                <a:srgbClr val="20307D"/>
              </a:solidFill>
              <a:latin typeface="Helvetica" pitchFamily="2" charset="0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CA" sz="2400" b="1" dirty="0">
              <a:solidFill>
                <a:srgbClr val="20307D"/>
              </a:solidFill>
              <a:latin typeface="Helvetica" pitchFamily="2" charset="0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20307D"/>
                </a:solidFill>
                <a:latin typeface="Helvetica" pitchFamily="2" charset="0"/>
              </a:rPr>
              <a:t>Breakout rooms</a:t>
            </a:r>
          </a:p>
        </p:txBody>
      </p:sp>
    </p:spTree>
    <p:extLst>
      <p:ext uri="{BB962C8B-B14F-4D97-AF65-F5344CB8AC3E}">
        <p14:creationId xmlns:p14="http://schemas.microsoft.com/office/powerpoint/2010/main" val="182112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698607" y="2601815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AE280-86C7-40B3-ADDB-D4051FA55B93}"/>
              </a:ext>
            </a:extLst>
          </p:cNvPr>
          <p:cNvSpPr/>
          <p:nvPr/>
        </p:nvSpPr>
        <p:spPr>
          <a:xfrm>
            <a:off x="3505891" y="865871"/>
            <a:ext cx="67976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hnschrift SemiLight Condensed" panose="020B0502040204020203" pitchFamily="34" charset="0"/>
              </a:rPr>
              <a:t>Dr. Anirban Chakraborty, PhD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Research associate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Geomicrobiology Group </a:t>
            </a:r>
          </a:p>
          <a:p>
            <a:r>
              <a:rPr lang="en-CA" sz="2800" dirty="0">
                <a:latin typeface="Bahnschrift SemiLight Condensed" panose="020B0502040204020203" pitchFamily="34" charset="0"/>
                <a:hlinkClick r:id="rId4"/>
              </a:rPr>
              <a:t>Energy Bioengineering and Geomicrobiology</a:t>
            </a:r>
            <a:endParaRPr lang="en-US" sz="2800" dirty="0">
              <a:latin typeface="Bahnschrift SemiLight Condensed" panose="020B0502040204020203" pitchFamily="34" charset="0"/>
            </a:endParaRPr>
          </a:p>
          <a:p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Email</a:t>
            </a:r>
          </a:p>
          <a:p>
            <a:r>
              <a:rPr lang="en-US" sz="2800" dirty="0">
                <a:latin typeface="Bahnschrift SemiLight Condensed" panose="020B0502040204020203" pitchFamily="34" charset="0"/>
                <a:hlinkClick r:id="rId5"/>
              </a:rPr>
              <a:t>anirban.chakraborty@ucalgary.ca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Phone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Office: </a:t>
            </a:r>
            <a:r>
              <a:rPr lang="en-US" sz="2800" dirty="0">
                <a:latin typeface="Bahnschrift SemiLight Condensed" panose="020B0502040204020203" pitchFamily="34" charset="0"/>
                <a:hlinkClick r:id="rId6"/>
              </a:rPr>
              <a:t>+1 (403) 210-7167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A15F6-897B-4AB5-9176-918C52CC935C}"/>
              </a:ext>
            </a:extLst>
          </p:cNvPr>
          <p:cNvSpPr txBox="1"/>
          <p:nvPr/>
        </p:nvSpPr>
        <p:spPr>
          <a:xfrm rot="20826311">
            <a:off x="6344818" y="4573294"/>
            <a:ext cx="5039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Dr. Chakraborty is starting an assistant professor position soon 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8790F-F2DC-496E-A245-FAB7C1EAE90B}"/>
              </a:ext>
            </a:extLst>
          </p:cNvPr>
          <p:cNvSpPr/>
          <p:nvPr/>
        </p:nvSpPr>
        <p:spPr>
          <a:xfrm>
            <a:off x="708383" y="5121747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Anirban Chakraborty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808D5D-68C4-4C97-AF05-B0A5CD7A1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1" y="2766825"/>
            <a:ext cx="1893614" cy="23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698607" y="2601815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FEE5-DD99-49E8-912B-827259689B14}"/>
              </a:ext>
            </a:extLst>
          </p:cNvPr>
          <p:cNvSpPr/>
          <p:nvPr/>
        </p:nvSpPr>
        <p:spPr>
          <a:xfrm>
            <a:off x="852293" y="511475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Rebekah </a:t>
            </a:r>
            <a:r>
              <a:rPr lang="en-CA" b="1" dirty="0" err="1">
                <a:solidFill>
                  <a:srgbClr val="002060"/>
                </a:solidFill>
                <a:latin typeface="Bahnschrift Light Condensed" panose="020B0502040204020203" pitchFamily="34" charset="0"/>
              </a:rPr>
              <a:t>DeVnney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3D1265-5F90-45E4-A72F-715AD95D8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48" y="2799363"/>
            <a:ext cx="1833057" cy="2277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8AE280-86C7-40B3-ADDB-D4051FA55B93}"/>
              </a:ext>
            </a:extLst>
          </p:cNvPr>
          <p:cNvSpPr/>
          <p:nvPr/>
        </p:nvSpPr>
        <p:spPr>
          <a:xfrm>
            <a:off x="3505891" y="865871"/>
            <a:ext cx="67976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hnschrift SemiLight Condensed" panose="020B0502040204020203" pitchFamily="34" charset="0"/>
              </a:rPr>
              <a:t>Dr. Rebekah </a:t>
            </a:r>
            <a:r>
              <a:rPr lang="en-US" sz="2800" b="1" dirty="0" err="1">
                <a:latin typeface="Bahnschrift SemiLight Condensed" panose="020B0502040204020203" pitchFamily="34" charset="0"/>
              </a:rPr>
              <a:t>DeVinney</a:t>
            </a:r>
            <a:r>
              <a:rPr lang="en-US" sz="2800" b="1" dirty="0">
                <a:latin typeface="Bahnschrift SemiLight Condensed" panose="020B0502040204020203" pitchFamily="34" charset="0"/>
              </a:rPr>
              <a:t>, PhD, Associate Professor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Department of Microbiology Immunology and Infectious Diseases</a:t>
            </a:r>
          </a:p>
          <a:p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Cumming school of medicine, Health Science Center</a:t>
            </a:r>
          </a:p>
          <a:p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CA" sz="2800" b="1" dirty="0">
                <a:latin typeface="Bahnschrift SemiLight Condensed" panose="020B0502040204020203" pitchFamily="34" charset="0"/>
              </a:rPr>
              <a:t>Email</a:t>
            </a:r>
          </a:p>
          <a:p>
            <a:r>
              <a:rPr lang="en-CA" sz="2800" dirty="0">
                <a:latin typeface="Bahnschrift SemiLight Condensed" panose="020B0502040204020203" pitchFamily="34" charset="0"/>
                <a:hlinkClick r:id="rId5"/>
              </a:rPr>
              <a:t>rdevinne@ucalgary.ca</a:t>
            </a:r>
            <a:r>
              <a:rPr lang="en-CA" sz="28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en-CA" sz="2800" b="1" dirty="0">
                <a:latin typeface="Bahnschrift SemiLight Condensed" panose="020B0502040204020203" pitchFamily="34" charset="0"/>
              </a:rPr>
              <a:t>Phone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Office : </a:t>
            </a:r>
            <a:r>
              <a:rPr lang="en-CA" sz="2800" dirty="0">
                <a:latin typeface="Bahnschrift SemiLight Condensed" panose="020B0502040204020203" pitchFamily="34" charset="0"/>
                <a:hlinkClick r:id="rId6"/>
              </a:rPr>
              <a:t>(403)220-4095</a:t>
            </a:r>
            <a:r>
              <a:rPr lang="en-CA" sz="28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Lab: </a:t>
            </a:r>
            <a:r>
              <a:rPr lang="en-CA" sz="2800" dirty="0">
                <a:latin typeface="Bahnschrift SemiLight Condensed" panose="020B0502040204020203" pitchFamily="34" charset="0"/>
                <a:hlinkClick r:id="rId7"/>
              </a:rPr>
              <a:t>(403)220-8303</a:t>
            </a:r>
            <a:r>
              <a:rPr lang="en-CA" sz="2800" dirty="0">
                <a:latin typeface="Bahnschrift SemiLight Condensed" panose="020B0502040204020203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A7E1B-6F27-46DB-8F35-C9037B0FE160}"/>
              </a:ext>
            </a:extLst>
          </p:cNvPr>
          <p:cNvSpPr txBox="1"/>
          <p:nvPr/>
        </p:nvSpPr>
        <p:spPr>
          <a:xfrm rot="20826311">
            <a:off x="7001163" y="4022134"/>
            <a:ext cx="43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Dr </a:t>
            </a:r>
            <a:r>
              <a:rPr lang="en-CA" sz="2400" dirty="0" err="1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DeVinney’s</a:t>
            </a:r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 lab has been running in </a:t>
            </a:r>
            <a:r>
              <a:rPr lang="en-CA" sz="2400" dirty="0" err="1">
                <a:solidFill>
                  <a:srgbClr val="002060"/>
                </a:solidFill>
                <a:latin typeface="Bahnschrift SemiLight Condensed" panose="020B0502040204020203" pitchFamily="34" charset="0"/>
              </a:rPr>
              <a:t>UCal</a:t>
            </a:r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 for 20 years!</a:t>
            </a:r>
          </a:p>
        </p:txBody>
      </p:sp>
    </p:spTree>
    <p:extLst>
      <p:ext uri="{BB962C8B-B14F-4D97-AF65-F5344CB8AC3E}">
        <p14:creationId xmlns:p14="http://schemas.microsoft.com/office/powerpoint/2010/main" val="317030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698607" y="2601815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AE280-86C7-40B3-ADDB-D4051FA55B93}"/>
              </a:ext>
            </a:extLst>
          </p:cNvPr>
          <p:cNvSpPr/>
          <p:nvPr/>
        </p:nvSpPr>
        <p:spPr>
          <a:xfrm>
            <a:off x="3505890" y="1028319"/>
            <a:ext cx="856467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hnschrift SemiLight Condensed" panose="020B0502040204020203" pitchFamily="34" charset="0"/>
              </a:rPr>
              <a:t>Dr. Guillaume Lhermie, DVM, MSc, PhD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Program Director </a:t>
            </a:r>
          </a:p>
          <a:p>
            <a:r>
              <a:rPr lang="en-US" sz="2000" dirty="0">
                <a:latin typeface="Bahnschrift SemiLight Condensed" panose="020B0502040204020203" pitchFamily="34" charset="0"/>
              </a:rPr>
              <a:t>Simpson Centre for Agricultural and Food Innovation and Public Education, The School of Public Policy/ policyschool.ca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Associate Professor</a:t>
            </a:r>
          </a:p>
          <a:p>
            <a:r>
              <a:rPr lang="en-US" sz="2000" dirty="0">
                <a:latin typeface="Bahnschrift SemiLight Condensed" panose="020B0502040204020203" pitchFamily="34" charset="0"/>
              </a:rPr>
              <a:t>Production Animal Health, Faculty of Veterinary Medicine/ vet.ucalgary.ca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Email</a:t>
            </a:r>
          </a:p>
          <a:p>
            <a:r>
              <a:rPr lang="en-US" sz="2800" dirty="0">
                <a:latin typeface="Bahnschrift SemiLight Condensed" panose="020B0502040204020203" pitchFamily="34" charset="0"/>
                <a:hlinkClick r:id="rId4"/>
              </a:rPr>
              <a:t>guillaume.lhermie@ucalgary.ca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Phone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Office: </a:t>
            </a:r>
            <a:r>
              <a:rPr lang="en-US" sz="2800" dirty="0">
                <a:latin typeface="Bahnschrift SemiLight Condensed" panose="020B0502040204020203" pitchFamily="34" charset="0"/>
                <a:hlinkClick r:id="rId5"/>
              </a:rPr>
              <a:t>403.220.6295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623A5-EC99-4DFE-9F23-13AEBB8D8B25}"/>
              </a:ext>
            </a:extLst>
          </p:cNvPr>
          <p:cNvSpPr txBox="1"/>
          <p:nvPr/>
        </p:nvSpPr>
        <p:spPr>
          <a:xfrm rot="20826311">
            <a:off x="6344818" y="4573294"/>
            <a:ext cx="5039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Dr. Lhermie started his appointment in UCalgary recently.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A806F-22B9-4587-A5BF-304DCD2684EC}"/>
              </a:ext>
            </a:extLst>
          </p:cNvPr>
          <p:cNvSpPr/>
          <p:nvPr/>
        </p:nvSpPr>
        <p:spPr>
          <a:xfrm>
            <a:off x="760378" y="5172171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Guillaume Lhermie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553D81-F7EF-4372-B9DD-BA7FAE1D0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49" y="2753088"/>
            <a:ext cx="1913166" cy="23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7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D5A5-6411-4E43-BDEE-D384561C0F96}"/>
              </a:ext>
            </a:extLst>
          </p:cNvPr>
          <p:cNvSpPr txBox="1"/>
          <p:nvPr/>
        </p:nvSpPr>
        <p:spPr>
          <a:xfrm>
            <a:off x="3593153" y="3276417"/>
            <a:ext cx="6130529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When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Friday May 28</a:t>
            </a:r>
            <a:r>
              <a:rPr lang="en-US" sz="2000" baseline="30000" dirty="0">
                <a:solidFill>
                  <a:srgbClr val="20307D"/>
                </a:solidFill>
                <a:latin typeface="Helvetica" pitchFamily="2" charset="0"/>
              </a:rPr>
              <a:t>th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 2-3pm via Zoom</a:t>
            </a:r>
          </a:p>
          <a:p>
            <a:pPr algn="ctr">
              <a:lnSpc>
                <a:spcPct val="120000"/>
              </a:lnSpc>
            </a:pPr>
            <a:r>
              <a:rPr lang="en-US" sz="2000" u="sng" dirty="0">
                <a:solidFill>
                  <a:srgbClr val="20307D"/>
                </a:solidFill>
                <a:latin typeface="Helvetica" pitchFamily="2" charset="0"/>
              </a:rPr>
              <a:t>Registration</a:t>
            </a:r>
            <a:r>
              <a:rPr lang="en-US" sz="2000" dirty="0">
                <a:solidFill>
                  <a:srgbClr val="20307D"/>
                </a:solidFill>
                <a:latin typeface="Helvetica" pitchFamily="2" charset="0"/>
              </a:rPr>
              <a:t>: </a:t>
            </a:r>
            <a:r>
              <a:rPr lang="en-US" sz="2000" i="1" dirty="0">
                <a:solidFill>
                  <a:srgbClr val="20307D"/>
                </a:solidFill>
                <a:latin typeface="Helvetica" pitchFamily="2" charset="0"/>
              </a:rPr>
              <a:t>www.pdacalgary.com/upcoming-events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3855E7-1150-024B-8FEF-3B2B95F3C1F0}"/>
              </a:ext>
            </a:extLst>
          </p:cNvPr>
          <p:cNvSpPr/>
          <p:nvPr/>
        </p:nvSpPr>
        <p:spPr>
          <a:xfrm>
            <a:off x="265162" y="389892"/>
            <a:ext cx="11658628" cy="6312687"/>
          </a:xfrm>
          <a:prstGeom prst="rect">
            <a:avLst/>
          </a:prstGeom>
          <a:solidFill>
            <a:srgbClr val="FFF6CE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EAE09BBD-D1B1-AA49-AB3F-C62679AD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7" y="657607"/>
            <a:ext cx="2369583" cy="1273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207FD9-E5BF-4505-93D2-F0E29A660310}"/>
              </a:ext>
            </a:extLst>
          </p:cNvPr>
          <p:cNvSpPr/>
          <p:nvPr/>
        </p:nvSpPr>
        <p:spPr>
          <a:xfrm>
            <a:off x="698607" y="2601815"/>
            <a:ext cx="2068945" cy="2889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AE280-86C7-40B3-ADDB-D4051FA55B93}"/>
              </a:ext>
            </a:extLst>
          </p:cNvPr>
          <p:cNvSpPr/>
          <p:nvPr/>
        </p:nvSpPr>
        <p:spPr>
          <a:xfrm>
            <a:off x="3505891" y="1028319"/>
            <a:ext cx="67976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hnschrift SemiLight Condensed" panose="020B0502040204020203" pitchFamily="34" charset="0"/>
              </a:rPr>
              <a:t>Dr. Julie Menard, DVM, DACVECC, Assistant Professor</a:t>
            </a:r>
          </a:p>
          <a:p>
            <a:r>
              <a:rPr lang="en-CA" sz="2800" dirty="0">
                <a:latin typeface="Bahnschrift SemiLight Condensed" panose="020B0502040204020203" pitchFamily="34" charset="0"/>
              </a:rPr>
              <a:t>Veterinary Clinical &amp; Diagnostic Sciences </a:t>
            </a:r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Faculty of Veterinary medicine</a:t>
            </a:r>
          </a:p>
          <a:p>
            <a:endParaRPr lang="en-US" sz="2800" dirty="0">
              <a:latin typeface="Bahnschrift SemiLight Condensed" panose="020B0502040204020203" pitchFamily="34" charset="0"/>
            </a:endParaRP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Email</a:t>
            </a:r>
          </a:p>
          <a:p>
            <a:r>
              <a:rPr lang="en-US" sz="2800" dirty="0">
                <a:latin typeface="Bahnschrift SemiLight Condensed" panose="020B0502040204020203" pitchFamily="34" charset="0"/>
                <a:hlinkClick r:id="rId4"/>
              </a:rPr>
              <a:t>julie.menard@ucalgary.ca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r>
              <a:rPr lang="en-US" sz="2800" b="1" dirty="0">
                <a:latin typeface="Bahnschrift SemiLight Condensed" panose="020B0502040204020203" pitchFamily="34" charset="0"/>
              </a:rPr>
              <a:t>Phone</a:t>
            </a:r>
          </a:p>
          <a:p>
            <a:r>
              <a:rPr lang="en-US" sz="2800" dirty="0">
                <a:latin typeface="Bahnschrift SemiLight Condensed" panose="020B0502040204020203" pitchFamily="34" charset="0"/>
              </a:rPr>
              <a:t>Office: </a:t>
            </a:r>
            <a:r>
              <a:rPr lang="en-US" sz="2800" dirty="0">
                <a:latin typeface="Bahnschrift SemiLight Condensed" panose="020B0502040204020203" pitchFamily="34" charset="0"/>
                <a:hlinkClick r:id="rId5"/>
              </a:rPr>
              <a:t>403-210-8834</a:t>
            </a:r>
            <a:r>
              <a:rPr lang="en-US" sz="2800" dirty="0">
                <a:latin typeface="Bahnschrift SemiLight Condensed" panose="020B0502040204020203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CC8140-328C-4B9E-93D8-DB00D303E845}"/>
              </a:ext>
            </a:extLst>
          </p:cNvPr>
          <p:cNvSpPr/>
          <p:nvPr/>
        </p:nvSpPr>
        <p:spPr>
          <a:xfrm>
            <a:off x="1000693" y="5121747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Dr. Julie Menard</a:t>
            </a:r>
            <a:r>
              <a:rPr lang="en-CA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FCD96-A947-4AA9-9393-33FF5F149C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62" r="13882"/>
          <a:stretch/>
        </p:blipFill>
        <p:spPr>
          <a:xfrm>
            <a:off x="845385" y="2768478"/>
            <a:ext cx="1743458" cy="2344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F623A5-EC99-4DFE-9F23-13AEBB8D8B25}"/>
              </a:ext>
            </a:extLst>
          </p:cNvPr>
          <p:cNvSpPr txBox="1"/>
          <p:nvPr/>
        </p:nvSpPr>
        <p:spPr>
          <a:xfrm rot="20826311">
            <a:off x="6201627" y="4010877"/>
            <a:ext cx="539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Dr Menard just started her assistant professor position in UCalgary.</a:t>
            </a:r>
          </a:p>
          <a:p>
            <a:r>
              <a:rPr lang="en-CA" sz="2400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Previously, Dr. Menard was a lecturer in Cornell University, Ithaca, New York, USA </a:t>
            </a:r>
          </a:p>
        </p:txBody>
      </p:sp>
    </p:spTree>
    <p:extLst>
      <p:ext uri="{BB962C8B-B14F-4D97-AF65-F5344CB8AC3E}">
        <p14:creationId xmlns:p14="http://schemas.microsoft.com/office/powerpoint/2010/main" val="4021764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901</Words>
  <Application>Microsoft Office PowerPoint</Application>
  <PresentationFormat>Widescreen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Bahnschrift Light Condensed</vt:lpstr>
      <vt:lpstr>Bahnschrift SemiLight Condensed</vt:lpstr>
      <vt:lpstr>Calibri</vt:lpstr>
      <vt:lpstr>Helvetica</vt:lpstr>
      <vt:lpstr>Modern Love</vt:lpstr>
      <vt:lpstr>The Hand</vt:lpstr>
      <vt:lpstr>Wingdings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Hume</dc:creator>
  <cp:lastModifiedBy>Claire Kamaliddin</cp:lastModifiedBy>
  <cp:revision>17</cp:revision>
  <dcterms:created xsi:type="dcterms:W3CDTF">2021-04-15T22:46:44Z</dcterms:created>
  <dcterms:modified xsi:type="dcterms:W3CDTF">2021-05-28T21:25:01Z</dcterms:modified>
</cp:coreProperties>
</file>